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7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72" r:id="rId10"/>
    <p:sldId id="273" r:id="rId11"/>
    <p:sldId id="274" r:id="rId12"/>
    <p:sldId id="275" r:id="rId13"/>
    <p:sldId id="281" r:id="rId14"/>
    <p:sldId id="276" r:id="rId15"/>
    <p:sldId id="277" r:id="rId16"/>
    <p:sldId id="278" r:id="rId17"/>
    <p:sldId id="279" r:id="rId18"/>
    <p:sldId id="280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6474F-65F6-4B15-BD45-FB85C61EB7B9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AA738-E2F1-4D34-9167-C8A25B7CE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56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AA738-E2F1-4D34-9167-C8A25B7CE2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17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AA738-E2F1-4D34-9167-C8A25B7CE2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19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AA738-E2F1-4D34-9167-C8A25B7CE2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63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557-CF24-4AE1-89DD-18AD3EBBB85F}" type="datetime1">
              <a:rPr lang="en-US" smtClean="0"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60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64816-321F-41E2-A0ED-263B3EBC3476}" type="datetime1">
              <a:rPr lang="en-US" smtClean="0"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6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7CBE-82E6-47B2-BEF1-07F8F4EAD14B}" type="datetime1">
              <a:rPr lang="en-US" smtClean="0"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050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9892-98CB-4A84-86A7-8A45801F9C0C}" type="datetime1">
              <a:rPr lang="en-US" smtClean="0"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6703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4C8A-5007-4C7E-968B-3E9A09A14FD1}" type="datetime1">
              <a:rPr lang="en-US" smtClean="0"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9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D16D-6F96-46B7-870A-9AD34F96B975}" type="datetime1">
              <a:rPr lang="en-US" smtClean="0"/>
              <a:t>12/4/2014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096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84FC7-C06F-454C-8612-75CE2BDBCC97}" type="datetime1">
              <a:rPr lang="en-US" smtClean="0"/>
              <a:t>12/4/2014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546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941E-BDF6-4340-937E-87E153123479}" type="datetime1">
              <a:rPr lang="en-US" smtClean="0"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52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33745E2-6EB3-40A7-B3C3-E88DEFF31CD1}" type="datetime1">
              <a:rPr lang="en-US" smtClean="0"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443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8B35-9E2E-4B17-9240-8F50A160B500}" type="datetime1">
              <a:rPr lang="en-US" smtClean="0"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203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B66A-859E-4A9A-9470-3D9D4E2531CD}" type="datetime1">
              <a:rPr lang="en-US" smtClean="0"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291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CAF9-4380-43AF-88B3-336F243550E1}" type="datetime1">
              <a:rPr lang="en-US" smtClean="0"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94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CD06-59CE-4165-874A-E5AD8092561C}" type="datetime1">
              <a:rPr lang="en-US" smtClean="0"/>
              <a:t>12/4/2014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5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A81D-2DC2-4D6C-9CA4-A316C928106E}" type="datetime1">
              <a:rPr lang="en-US" smtClean="0"/>
              <a:t>12/4/2014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032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2598-89D3-42CC-AAA3-A59E87AEAC84}" type="datetime1">
              <a:rPr lang="en-US" smtClean="0"/>
              <a:t>12/4/2014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4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1FDF-85F3-4270-AFA1-3683141A02F7}" type="datetime1">
              <a:rPr lang="en-US" smtClean="0"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98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B1D8-727F-4B47-ACEA-D75529766F92}" type="datetime1">
              <a:rPr lang="en-US" smtClean="0"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5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D7FD5-16FA-4936-88DA-903A9A39BA1A}" type="datetime1">
              <a:rPr lang="en-US" smtClean="0"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401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496" y="2733709"/>
            <a:ext cx="8665960" cy="1373070"/>
          </a:xfrm>
        </p:spPr>
        <p:txBody>
          <a:bodyPr/>
          <a:lstStyle/>
          <a:p>
            <a:r>
              <a:rPr lang="en-US" dirty="0" smtClean="0"/>
              <a:t>BASKETBALL COURT DESIGN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en-US" sz="2600" dirty="0" smtClean="0"/>
              <a:t>Team Members: </a:t>
            </a:r>
          </a:p>
          <a:p>
            <a:pPr algn="ctr"/>
            <a:r>
              <a:rPr lang="en-US" dirty="0" smtClean="0"/>
              <a:t>Adel Alnasser</a:t>
            </a:r>
          </a:p>
          <a:p>
            <a:pPr algn="ctr"/>
            <a:r>
              <a:rPr lang="en-US" dirty="0" err="1" smtClean="0"/>
              <a:t>Daij</a:t>
            </a:r>
            <a:r>
              <a:rPr lang="en-US" dirty="0" smtClean="0"/>
              <a:t> </a:t>
            </a:r>
            <a:r>
              <a:rPr lang="en-US" dirty="0" err="1" smtClean="0"/>
              <a:t>Alfahad</a:t>
            </a:r>
            <a:endParaRPr lang="en-US" dirty="0"/>
          </a:p>
          <a:p>
            <a:pPr algn="ctr"/>
            <a:r>
              <a:rPr lang="en-US" dirty="0" smtClean="0"/>
              <a:t>Hamad </a:t>
            </a:r>
            <a:r>
              <a:rPr lang="en-US" dirty="0" err="1" smtClean="0"/>
              <a:t>Alqalaf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004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Topographic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19" y="2197726"/>
            <a:ext cx="5466868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The surveying points were used to create the map.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Determining the trees’ location. </a:t>
            </a:r>
          </a:p>
          <a:p>
            <a:pPr marL="457200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087" y="1708322"/>
            <a:ext cx="5216468" cy="50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6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Drainage (Hydrology)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NOAA Atlas 14 Data: 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810938"/>
              </p:ext>
            </p:extLst>
          </p:nvPr>
        </p:nvGraphicFramePr>
        <p:xfrm>
          <a:off x="3212756" y="2935557"/>
          <a:ext cx="5430496" cy="351466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611247"/>
                <a:gridCol w="1273083"/>
                <a:gridCol w="1273083"/>
                <a:gridCol w="1273083"/>
              </a:tblGrid>
              <a:tr h="29288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Precipitation Frequency (in/</a:t>
                      </a:r>
                      <a:r>
                        <a:rPr lang="en-US" sz="1100" u="none" strike="noStrike" dirty="0" err="1">
                          <a:effectLst/>
                        </a:rPr>
                        <a:t>hr</a:t>
                      </a:r>
                      <a:r>
                        <a:rPr lang="en-US" sz="1100" u="none" strike="noStrike" dirty="0"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by duration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 years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 years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 years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5-min: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5.78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9.77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10-min: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15-min: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6.15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30-min: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60-min: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2-hr: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3-hr: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6-hr: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12-hr: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2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24-hr: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78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Drainage (Hydrology)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00055" y="2589451"/>
                <a:ext cx="9715545" cy="4416594"/>
              </a:xfrm>
              <a:prstGeom prst="rect">
                <a:avLst/>
              </a:prstGeom>
              <a:noFill/>
            </p:spPr>
            <p:txBody>
              <a:bodyPr wrap="square" numCol="2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Rational Equation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Q = C I A</a:t>
                </a:r>
              </a:p>
              <a:p>
                <a:r>
                  <a:rPr lang="en-US" dirty="0" smtClean="0"/>
                  <a:t>	</a:t>
                </a:r>
              </a:p>
              <a:p>
                <a:r>
                  <a:rPr lang="en-US" dirty="0" smtClean="0"/>
                  <a:t>	Where: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Q is Discharge (cfs)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C is Runoff Coefficient</a:t>
                </a:r>
                <a:endParaRPr lang="en-US" dirty="0"/>
              </a:p>
              <a:p>
                <a:r>
                  <a:rPr lang="en-US" dirty="0" smtClean="0"/>
                  <a:t>	I is Intensity (in/</a:t>
                </a:r>
                <a:r>
                  <a:rPr lang="en-US" dirty="0" err="1" smtClean="0"/>
                  <a:t>hr</a:t>
                </a:r>
                <a:r>
                  <a:rPr lang="en-US" dirty="0" smtClean="0"/>
                  <a:t>)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A is Area (Acres)</a:t>
                </a:r>
              </a:p>
              <a:p>
                <a:r>
                  <a:rPr lang="en-US" dirty="0" smtClean="0"/>
                  <a:t>	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-bar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Sheet Flow Equation</a:t>
                </a:r>
              </a:p>
              <a:p>
                <a:endParaRPr lang="en-US" b="1" dirty="0" smtClean="0"/>
              </a:p>
              <a:p>
                <a:pPr lvl="1"/>
                <a:r>
                  <a:rPr lang="en-US" dirty="0" smtClean="0"/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0.007 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0.8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0.5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0.4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Where:</a:t>
                </a:r>
              </a:p>
              <a:p>
                <a:pPr lvl="1"/>
                <a:r>
                  <a:rPr lang="en-US" dirty="0" smtClean="0"/>
                  <a:t>T is Sheet Flow Travel Time (</a:t>
                </a:r>
                <a:r>
                  <a:rPr lang="en-US" dirty="0" err="1" smtClean="0"/>
                  <a:t>hr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n is Manning’s Roughness Coefficient</a:t>
                </a:r>
              </a:p>
              <a:p>
                <a:pPr lvl="1"/>
                <a:r>
                  <a:rPr lang="en-US" dirty="0" smtClean="0"/>
                  <a:t>L is Flow Length (ft)</a:t>
                </a:r>
              </a:p>
              <a:p>
                <a:pPr lvl="1"/>
                <a:r>
                  <a:rPr lang="en-US" dirty="0" smtClean="0"/>
                  <a:t>P is Year 24 hours Precipitation (in)</a:t>
                </a:r>
              </a:p>
              <a:p>
                <a:pPr lvl="1"/>
                <a:r>
                  <a:rPr lang="en-US" dirty="0" smtClean="0"/>
                  <a:t>S is Slope (</a:t>
                </a:r>
                <a:r>
                  <a:rPr lang="en-US" dirty="0" err="1" smtClean="0"/>
                  <a:t>ft</a:t>
                </a:r>
                <a:r>
                  <a:rPr lang="en-US" dirty="0" smtClean="0"/>
                  <a:t>/</a:t>
                </a:r>
                <a:r>
                  <a:rPr lang="en-US" dirty="0" err="1" smtClean="0"/>
                  <a:t>ft</a:t>
                </a:r>
                <a:r>
                  <a:rPr lang="en-US" dirty="0" smtClean="0"/>
                  <a:t>)</a:t>
                </a:r>
              </a:p>
              <a:p>
                <a:endParaRPr lang="en-US" sz="1400" dirty="0" smtClean="0"/>
              </a:p>
              <a:p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55" y="2589451"/>
                <a:ext cx="9715545" cy="4416594"/>
              </a:xfrm>
              <a:prstGeom prst="rect">
                <a:avLst/>
              </a:prstGeom>
              <a:blipFill rotWithShape="0">
                <a:blip r:embed="rId2"/>
                <a:stretch>
                  <a:fillRect l="-376" t="-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05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Drainage (Hydrology)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372567"/>
              </p:ext>
            </p:extLst>
          </p:nvPr>
        </p:nvGraphicFramePr>
        <p:xfrm>
          <a:off x="680320" y="2118987"/>
          <a:ext cx="4922798" cy="384520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99429"/>
                <a:gridCol w="788910"/>
                <a:gridCol w="788910"/>
                <a:gridCol w="999286"/>
                <a:gridCol w="873060"/>
                <a:gridCol w="673203"/>
              </a:tblGrid>
              <a:tr h="22304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Pre-Development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304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Pervious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Impervious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37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Area (Acre)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0.570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Total Area =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0.95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C-bar =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Tc (min)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04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37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 years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Area (Acre)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Tc (min)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Intensity </a:t>
                      </a:r>
                      <a:r>
                        <a:rPr lang="en-US" sz="1100" u="none" strike="noStrike" dirty="0">
                          <a:effectLst/>
                        </a:rPr>
                        <a:t>in/</a:t>
                      </a:r>
                      <a:r>
                        <a:rPr lang="en-US" sz="1100" u="none" strike="noStrike" dirty="0" err="1">
                          <a:effectLst/>
                        </a:rPr>
                        <a:t>hr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Q (Cfs)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Total </a:t>
                      </a:r>
                      <a:r>
                        <a:rPr lang="en-US" sz="1100" u="none" strike="noStrike" dirty="0">
                          <a:effectLst/>
                        </a:rPr>
                        <a:t>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3.540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1.0089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04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37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10 years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Area (</a:t>
                      </a:r>
                      <a:r>
                        <a:rPr lang="en-US" sz="1100" u="none" strike="noStrike" dirty="0" smtClean="0">
                          <a:effectLst/>
                        </a:rPr>
                        <a:t>Acre)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Tc (min)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Intensity </a:t>
                      </a:r>
                      <a:r>
                        <a:rPr lang="en-US" sz="1100" u="none" strike="noStrike" dirty="0">
                          <a:effectLst/>
                        </a:rPr>
                        <a:t>in/</a:t>
                      </a:r>
                      <a:r>
                        <a:rPr lang="en-US" sz="1100" u="none" strike="noStrike" dirty="0" err="1">
                          <a:effectLst/>
                        </a:rPr>
                        <a:t>hr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Q (Cfs)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Total </a:t>
                      </a:r>
                      <a:r>
                        <a:rPr lang="en-US" sz="1100" u="none" strike="noStrike" dirty="0">
                          <a:effectLst/>
                        </a:rPr>
                        <a:t>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5.78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1.6473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04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37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100 years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Area (Acre)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Tc (min)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Intensity </a:t>
                      </a:r>
                      <a:r>
                        <a:rPr lang="en-US" sz="1100" u="none" strike="noStrike" dirty="0">
                          <a:effectLst/>
                        </a:rPr>
                        <a:t>in/</a:t>
                      </a:r>
                      <a:r>
                        <a:rPr lang="en-US" sz="1100" u="none" strike="noStrike" dirty="0" err="1">
                          <a:effectLst/>
                        </a:rPr>
                        <a:t>hr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Q (Cfs)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Total </a:t>
                      </a:r>
                      <a:r>
                        <a:rPr lang="en-US" sz="1100" u="none" strike="noStrike" dirty="0">
                          <a:effectLst/>
                        </a:rPr>
                        <a:t>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9.77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0.500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2.78445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040072"/>
              </p:ext>
            </p:extLst>
          </p:nvPr>
        </p:nvGraphicFramePr>
        <p:xfrm>
          <a:off x="6194854" y="2133601"/>
          <a:ext cx="4835612" cy="382235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97626"/>
                <a:gridCol w="767716"/>
                <a:gridCol w="747775"/>
                <a:gridCol w="997033"/>
                <a:gridCol w="887360"/>
                <a:gridCol w="638102"/>
              </a:tblGrid>
              <a:tr h="24789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Post-Development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89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Pervious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Impervious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78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Area (Acre)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0.490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Total Area =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78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C-bar =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78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Tc (min)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789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51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 years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Area (Acre)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Tc (min)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Intensity </a:t>
                      </a:r>
                      <a:r>
                        <a:rPr lang="en-US" sz="1100" u="none" strike="noStrike" dirty="0">
                          <a:effectLst/>
                        </a:rPr>
                        <a:t>in/</a:t>
                      </a:r>
                      <a:r>
                        <a:rPr lang="en-US" sz="1100" u="none" strike="noStrike" dirty="0" err="1">
                          <a:effectLst/>
                        </a:rPr>
                        <a:t>hr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Q (Cfs)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78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Total </a:t>
                      </a:r>
                      <a:r>
                        <a:rPr lang="en-US" sz="1100" u="none" strike="noStrike" dirty="0">
                          <a:effectLst/>
                        </a:rPr>
                        <a:t>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0.570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3.540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1.13634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789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51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10 years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Area (Acre)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Tc (min)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Intensity </a:t>
                      </a:r>
                      <a:r>
                        <a:rPr lang="en-US" sz="1100" u="none" strike="noStrike" dirty="0">
                          <a:effectLst/>
                        </a:rPr>
                        <a:t>in/</a:t>
                      </a:r>
                      <a:r>
                        <a:rPr lang="en-US" sz="1100" u="none" strike="noStrike" dirty="0" err="1">
                          <a:effectLst/>
                        </a:rPr>
                        <a:t>hr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Q (Cfs)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78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Total </a:t>
                      </a:r>
                      <a:r>
                        <a:rPr lang="en-US" sz="1100" u="none" strike="noStrike" dirty="0">
                          <a:effectLst/>
                        </a:rPr>
                        <a:t>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0.570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5.78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1.85538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789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51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 years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Area (Acre)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Tc (min)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Intensity </a:t>
                      </a:r>
                      <a:r>
                        <a:rPr lang="en-US" sz="1100" u="none" strike="noStrike" dirty="0">
                          <a:effectLst/>
                        </a:rPr>
                        <a:t>in/</a:t>
                      </a:r>
                      <a:r>
                        <a:rPr lang="en-US" sz="1100" u="none" strike="noStrike" dirty="0" err="1">
                          <a:effectLst/>
                        </a:rPr>
                        <a:t>hr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Q (Cfs)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78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Total </a:t>
                      </a:r>
                      <a:r>
                        <a:rPr lang="en-US" sz="1100" u="none" strike="noStrike" dirty="0">
                          <a:effectLst/>
                        </a:rPr>
                        <a:t>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0.570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9.77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0.563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3.13617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56887" y="6128952"/>
            <a:ext cx="4061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/>
              <a:t>Q</a:t>
            </a:r>
            <a:r>
              <a:rPr lang="en-US" baseline="-25000" dirty="0" smtClean="0"/>
              <a:t>max</a:t>
            </a:r>
            <a:r>
              <a:rPr lang="en-US" dirty="0" smtClean="0"/>
              <a:t>= 0.35 cfs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08605" y="6046573"/>
            <a:ext cx="2001795" cy="5931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5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Drainage (Hydrology) 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329042"/>
              </p:ext>
            </p:extLst>
          </p:nvPr>
        </p:nvGraphicFramePr>
        <p:xfrm>
          <a:off x="2037521" y="5941711"/>
          <a:ext cx="6609522" cy="69762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304761"/>
                <a:gridCol w="3304761"/>
              </a:tblGrid>
              <a:tr h="348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Storage Volume “Acre-</a:t>
                      </a:r>
                      <a:r>
                        <a:rPr lang="en-US" sz="1100" dirty="0" err="1">
                          <a:effectLst/>
                        </a:rPr>
                        <a:t>ft</a:t>
                      </a:r>
                      <a:r>
                        <a:rPr lang="en-US" sz="1100" dirty="0">
                          <a:effectLst/>
                        </a:rPr>
                        <a:t>”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Storage Volume “ft</a:t>
                      </a:r>
                      <a:r>
                        <a:rPr lang="en-US" sz="1100" baseline="30000" dirty="0">
                          <a:effectLst/>
                        </a:rPr>
                        <a:t>3”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8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506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2188281"/>
            <a:ext cx="8364288" cy="3765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541" y="2188281"/>
            <a:ext cx="8379281" cy="3765258"/>
          </a:xfrm>
          <a:prstGeom prst="rect">
            <a:avLst/>
          </a:prstGeom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9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5094313" cy="359931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Existing Culverts Analysis:</a:t>
            </a:r>
            <a:br>
              <a:rPr lang="en-US" dirty="0" smtClean="0"/>
            </a:br>
            <a:r>
              <a:rPr lang="en-US" dirty="0" smtClean="0"/>
              <a:t>Based on the Pre-development discharge data and culvert dimensions.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450123"/>
              </p:ext>
            </p:extLst>
          </p:nvPr>
        </p:nvGraphicFramePr>
        <p:xfrm>
          <a:off x="6237296" y="2107094"/>
          <a:ext cx="5331852" cy="179585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002502"/>
                <a:gridCol w="1216917"/>
                <a:gridCol w="1013908"/>
                <a:gridCol w="1130808"/>
                <a:gridCol w="967717"/>
              </a:tblGrid>
              <a:tr h="9151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The Peak Discharge Year</a:t>
                      </a:r>
                      <a:endParaRPr lang="en-US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Hydrologic Element</a:t>
                      </a:r>
                      <a:endParaRPr lang="en-US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Discharge Peak (Cfs)</a:t>
                      </a:r>
                      <a:endParaRPr lang="en-US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Volume (ac-</a:t>
                      </a:r>
                      <a:r>
                        <a:rPr lang="en-US" sz="1200" dirty="0" err="1">
                          <a:effectLst/>
                        </a:rPr>
                        <a:t>ft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Area (mi</a:t>
                      </a:r>
                      <a:r>
                        <a:rPr lang="en-US" sz="1200" baseline="30000" dirty="0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3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10-Year</a:t>
                      </a:r>
                      <a:endParaRPr lang="en-US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Sub-Basin 15a</a:t>
                      </a:r>
                      <a:endParaRPr lang="en-US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9.5895</a:t>
                      </a:r>
                      <a:endParaRPr lang="en-US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2.2996</a:t>
                      </a:r>
                      <a:endParaRPr lang="en-US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0.180</a:t>
                      </a:r>
                      <a:endParaRPr lang="en-US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3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25-Year</a:t>
                      </a:r>
                      <a:endParaRPr lang="en-US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Sub-Basin 15a</a:t>
                      </a:r>
                      <a:endParaRPr lang="en-US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29.857</a:t>
                      </a:r>
                      <a:endParaRPr lang="en-US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4.7718</a:t>
                      </a:r>
                      <a:endParaRPr lang="en-US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0.180</a:t>
                      </a:r>
                      <a:endParaRPr lang="en-US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3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100-Year</a:t>
                      </a:r>
                      <a:endParaRPr lang="en-US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Sub-Basin 15a</a:t>
                      </a:r>
                      <a:endParaRPr lang="en-US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67.468</a:t>
                      </a:r>
                      <a:endParaRPr lang="en-US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8.7316</a:t>
                      </a:r>
                      <a:endParaRPr lang="en-US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0.180</a:t>
                      </a:r>
                      <a:endParaRPr lang="en-US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69427" y="5143327"/>
            <a:ext cx="3451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Maximum Capacity Q= 73.6 cfs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04" y="4090525"/>
            <a:ext cx="5774854" cy="24749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95070" y="3951865"/>
            <a:ext cx="410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Woodson Engineering Drainage </a:t>
            </a:r>
            <a:r>
              <a:rPr lang="en-US" dirty="0" smtClean="0"/>
              <a:t>Report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521146" y="4975654"/>
            <a:ext cx="3599935" cy="733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9576" y="5486848"/>
            <a:ext cx="4494030" cy="1188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Required slope: 3:1</a:t>
            </a:r>
          </a:p>
          <a:p>
            <a:pPr marL="0" indent="0">
              <a:buNone/>
            </a:pPr>
            <a:r>
              <a:rPr lang="en-US" sz="1800" dirty="0" smtClean="0"/>
              <a:t>Required Freeboard: 0.5 </a:t>
            </a:r>
            <a:r>
              <a:rPr lang="en-US" sz="1800" dirty="0" smtClean="0"/>
              <a:t>ft</a:t>
            </a:r>
          </a:p>
          <a:p>
            <a:pPr marL="0" indent="0">
              <a:buNone/>
            </a:pPr>
            <a:r>
              <a:rPr lang="en-US" sz="1800" dirty="0" smtClean="0"/>
              <a:t>Maximum unprotected depth: 3 ft 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en-US" sz="1050" dirty="0"/>
              <a:t/>
            </a:r>
            <a:br>
              <a:rPr lang="en-US" sz="1050" dirty="0"/>
            </a:br>
            <a:endParaRPr lang="en-US" sz="105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575" y="2257393"/>
            <a:ext cx="4494031" cy="3219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8635" y="2247543"/>
            <a:ext cx="11669500" cy="83156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808339"/>
              </p:ext>
            </p:extLst>
          </p:nvPr>
        </p:nvGraphicFramePr>
        <p:xfrm>
          <a:off x="1820487" y="3219395"/>
          <a:ext cx="4709722" cy="162488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354861"/>
                <a:gridCol w="2354861"/>
              </a:tblGrid>
              <a:tr h="32497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Basin Design Dimensions Including Freeboard</a:t>
                      </a: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49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</a:t>
                      </a:r>
                      <a:r>
                        <a:rPr lang="en-US" sz="1400" baseline="-25000" dirty="0">
                          <a:effectLst/>
                        </a:rPr>
                        <a:t>1 (</a:t>
                      </a:r>
                      <a:r>
                        <a:rPr lang="en-US" sz="1400" dirty="0">
                          <a:effectLst/>
                        </a:rPr>
                        <a:t>ft)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13.31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49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 (ft)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5.81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49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 (ft)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49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 (ft</a:t>
                      </a:r>
                      <a:r>
                        <a:rPr lang="en-US" sz="1400" baseline="30000" dirty="0">
                          <a:effectLst/>
                        </a:rPr>
                        <a:t>3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754.62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384727"/>
              </p:ext>
            </p:extLst>
          </p:nvPr>
        </p:nvGraphicFramePr>
        <p:xfrm>
          <a:off x="973433" y="5042755"/>
          <a:ext cx="6308516" cy="163236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188476"/>
                <a:gridCol w="2230848"/>
                <a:gridCol w="1889192"/>
              </a:tblGrid>
              <a:tr h="38386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 Level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38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Storm Event (years)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Volume </a:t>
                      </a:r>
                      <a:r>
                        <a:rPr lang="en-US" sz="1400" dirty="0" smtClean="0">
                          <a:effectLst/>
                        </a:rPr>
                        <a:t>(ft</a:t>
                      </a:r>
                      <a:r>
                        <a:rPr lang="en-US" sz="1400" baseline="30000" dirty="0" smtClean="0">
                          <a:effectLst/>
                        </a:rPr>
                        <a:t>3</a:t>
                      </a:r>
                      <a:r>
                        <a:rPr lang="en-US" sz="1400" baseline="0" dirty="0" smtClean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Water level </a:t>
                      </a:r>
                      <a:r>
                        <a:rPr lang="en-US" sz="1400" dirty="0" smtClean="0">
                          <a:effectLst/>
                        </a:rPr>
                        <a:t>(ft)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2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183.28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1.05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91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296.20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1.45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2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506.00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7203" y="2386784"/>
            <a:ext cx="3067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Detention Basin Design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51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0320" y="2267299"/>
            <a:ext cx="9613861" cy="7641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Side Slope =3:1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67" y="3381204"/>
            <a:ext cx="11413939" cy="23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0321" y="2336872"/>
                <a:ext cx="6446036" cy="422295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Basin Outlet Structure Design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Orifice Area: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0.2283 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𝑝𝑏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A</a:t>
                </a:r>
                <a:r>
                  <a:rPr lang="en-US" baseline="-25000" dirty="0" smtClean="0"/>
                  <a:t>o</a:t>
                </a:r>
                <a:r>
                  <a:rPr lang="en-US" dirty="0" smtClean="0"/>
                  <a:t> : Orifice area, ft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q</a:t>
                </a:r>
                <a:r>
                  <a:rPr lang="en-US" baseline="-25000" dirty="0" smtClean="0"/>
                  <a:t>pb</a:t>
                </a:r>
                <a:r>
                  <a:rPr lang="en-US" dirty="0" smtClean="0"/>
                  <a:t> : Pre-development peak runoff, cfs </a:t>
                </a:r>
              </a:p>
              <a:p>
                <a:pPr marL="0" indent="0">
                  <a:buNone/>
                </a:pPr>
                <a:r>
                  <a:rPr lang="en-US" dirty="0" smtClean="0"/>
                  <a:t>E</a:t>
                </a:r>
                <a:r>
                  <a:rPr lang="en-US" baseline="-25000" dirty="0" smtClean="0"/>
                  <a:t>s</a:t>
                </a:r>
                <a:r>
                  <a:rPr lang="en-US" dirty="0" smtClean="0"/>
                  <a:t> : water elevation in basin, ft</a:t>
                </a:r>
              </a:p>
              <a:p>
                <a:pPr marL="0" indent="0">
                  <a:buNone/>
                </a:pPr>
                <a:r>
                  <a:rPr lang="en-US" dirty="0" smtClean="0"/>
                  <a:t>E</a:t>
                </a:r>
                <a:r>
                  <a:rPr lang="en-US" baseline="-25000" dirty="0" smtClean="0"/>
                  <a:t>o</a:t>
                </a:r>
                <a:r>
                  <a:rPr lang="en-US" dirty="0" smtClean="0"/>
                  <a:t> : Elevation of bottom of orifice opening, ft</a:t>
                </a: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1" y="2336872"/>
                <a:ext cx="6446036" cy="4222953"/>
              </a:xfrm>
              <a:blipFill rotWithShape="0">
                <a:blip r:embed="rId2"/>
                <a:stretch>
                  <a:fillRect l="-2838" t="-4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793385"/>
              </p:ext>
            </p:extLst>
          </p:nvPr>
        </p:nvGraphicFramePr>
        <p:xfrm>
          <a:off x="6649277" y="2425730"/>
          <a:ext cx="5293964" cy="3388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6982"/>
                <a:gridCol w="2646982"/>
              </a:tblGrid>
              <a:tr h="84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Storm Event (Years)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</a:t>
                      </a:r>
                      <a:r>
                        <a:rPr lang="en-US" sz="1800" baseline="-25000">
                          <a:effectLst/>
                        </a:rPr>
                        <a:t>o </a:t>
                      </a:r>
                      <a:r>
                        <a:rPr lang="en-US" sz="1800">
                          <a:effectLst/>
                        </a:rPr>
                        <a:t>(ft</a:t>
                      </a:r>
                      <a:r>
                        <a:rPr lang="en-US" sz="1800" baseline="30000">
                          <a:effectLst/>
                        </a:rPr>
                        <a:t>2</a:t>
                      </a:r>
                      <a:r>
                        <a:rPr lang="en-US" sz="1800">
                          <a:effectLst/>
                        </a:rPr>
                        <a:t>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4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4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4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1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0321" y="3717236"/>
            <a:ext cx="506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Outlet wall structure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5825" y="1293697"/>
            <a:ext cx="5248357" cy="542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Project Understanding </a:t>
            </a:r>
          </a:p>
          <a:p>
            <a:r>
              <a:rPr lang="en-US" sz="2800" dirty="0" smtClean="0"/>
              <a:t>Project List of Tasks</a:t>
            </a:r>
          </a:p>
          <a:p>
            <a:r>
              <a:rPr lang="en-US" sz="2800" dirty="0" smtClean="0"/>
              <a:t>Task Testing and Analysis</a:t>
            </a:r>
          </a:p>
          <a:p>
            <a:r>
              <a:rPr lang="en-US" sz="2800" dirty="0" smtClean="0"/>
              <a:t>Project Costs </a:t>
            </a:r>
          </a:p>
          <a:p>
            <a:r>
              <a:rPr lang="en-US" sz="2800" dirty="0" smtClean="0"/>
              <a:t>Final Design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3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Features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85" y="2028759"/>
            <a:ext cx="5811095" cy="4067239"/>
          </a:xfrm>
        </p:spPr>
        <p:txBody>
          <a:bodyPr/>
          <a:lstStyle/>
          <a:p>
            <a:r>
              <a:rPr lang="en-US" sz="2800" dirty="0" smtClean="0"/>
              <a:t>Resource Protection:</a:t>
            </a:r>
          </a:p>
          <a:p>
            <a:pPr lvl="1"/>
            <a:r>
              <a:rPr lang="en-US" sz="2400" dirty="0" smtClean="0"/>
              <a:t>The calculation of the trees drip line to avoid any root damage. </a:t>
            </a:r>
          </a:p>
          <a:p>
            <a:pPr lvl="1"/>
            <a:r>
              <a:rPr lang="en-US" sz="2400" dirty="0" smtClean="0"/>
              <a:t>Diameter at Breast Height (DBH) was measured to determine the canopy area.</a:t>
            </a:r>
          </a:p>
          <a:p>
            <a:pPr lvl="1"/>
            <a:r>
              <a:rPr lang="en-US" sz="2400" dirty="0" smtClean="0"/>
              <a:t>Based on the resource protection calculations:</a:t>
            </a:r>
          </a:p>
          <a:p>
            <a:pPr lvl="2"/>
            <a:r>
              <a:rPr lang="en-US" sz="2000" dirty="0" smtClean="0"/>
              <a:t>4 trees need to be cut.</a:t>
            </a:r>
            <a:endParaRPr lang="en-US" sz="2000" dirty="0" smtClean="0"/>
          </a:p>
          <a:p>
            <a:pPr lvl="1"/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805" y="2513789"/>
            <a:ext cx="4239650" cy="35822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9805" y="6095998"/>
            <a:ext cx="423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Flagstaff Zoning Code, Title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24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13" y="2213305"/>
            <a:ext cx="4434009" cy="3599316"/>
          </a:xfrm>
        </p:spPr>
        <p:txBody>
          <a:bodyPr/>
          <a:lstStyle/>
          <a:p>
            <a:r>
              <a:rPr lang="en-US" dirty="0" smtClean="0"/>
              <a:t>Court Dimensions:</a:t>
            </a:r>
          </a:p>
          <a:p>
            <a:pPr lvl="1"/>
            <a:r>
              <a:rPr lang="en-US" dirty="0" smtClean="0"/>
              <a:t>There will be additional 2 ft on both the length and the width of the court.</a:t>
            </a:r>
          </a:p>
          <a:p>
            <a:pPr lvl="1"/>
            <a:r>
              <a:rPr lang="en-US" dirty="0" smtClean="0"/>
              <a:t>Minimum slope corner to corner= 0.8 percent.</a:t>
            </a:r>
          </a:p>
          <a:p>
            <a:pPr lvl="1"/>
            <a:r>
              <a:rPr lang="en-US" dirty="0" smtClean="0"/>
              <a:t>The concrete that will be used for the court is the same as the sidewalk structure.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622" y="2077093"/>
            <a:ext cx="6756394" cy="461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8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342175" cy="4093744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dirty="0" smtClean="0"/>
              <a:t>Sidewalk: According to City of Flagstaff and Maricopa Association of Governments (MAG): </a:t>
            </a:r>
          </a:p>
          <a:p>
            <a:r>
              <a:rPr lang="en-US" sz="1800" dirty="0" smtClean="0"/>
              <a:t>Width= 5 ft</a:t>
            </a:r>
          </a:p>
          <a:p>
            <a:r>
              <a:rPr lang="en-US" sz="1800" dirty="0" smtClean="0"/>
              <a:t>Thickness= 4 in</a:t>
            </a:r>
          </a:p>
          <a:p>
            <a:r>
              <a:rPr lang="en-US" sz="1800" dirty="0" smtClean="0"/>
              <a:t>Slope= 1.5%</a:t>
            </a:r>
          </a:p>
          <a:p>
            <a:r>
              <a:rPr lang="en-US" sz="1800" dirty="0" smtClean="0"/>
              <a:t>Radius at Edges= 0.25 in  </a:t>
            </a:r>
          </a:p>
          <a:p>
            <a:r>
              <a:rPr lang="en-US" sz="1800" dirty="0" smtClean="0"/>
              <a:t>Class A Portland cement </a:t>
            </a:r>
            <a:r>
              <a:rPr lang="en-US" sz="1800" dirty="0"/>
              <a:t>concrete </a:t>
            </a:r>
            <a:r>
              <a:rPr lang="en-US" sz="1800" dirty="0" smtClean="0"/>
              <a:t>containing </a:t>
            </a:r>
            <a:r>
              <a:rPr lang="en-US" sz="1800" dirty="0"/>
              <a:t>5 to 7 percent air </a:t>
            </a:r>
            <a:r>
              <a:rPr lang="en-US" sz="1800" dirty="0" smtClean="0"/>
              <a:t>entrainment.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/>
              <a:t>According to </a:t>
            </a:r>
            <a:r>
              <a:rPr lang="en-US" sz="1800" dirty="0" smtClean="0"/>
              <a:t>(MAG) detail </a:t>
            </a:r>
            <a:r>
              <a:rPr lang="en-US" sz="1800" dirty="0"/>
              <a:t>230, the construction joints score mark is 1/2 inch minimum depth every 5 </a:t>
            </a:r>
            <a:r>
              <a:rPr lang="en-US" sz="1800" dirty="0" smtClean="0"/>
              <a:t>ft.</a:t>
            </a:r>
          </a:p>
          <a:p>
            <a:r>
              <a:rPr lang="en-US" sz="1800" dirty="0"/>
              <a:t>According to </a:t>
            </a:r>
            <a:r>
              <a:rPr lang="en-US" sz="1800" dirty="0" smtClean="0"/>
              <a:t>(MAG) section </a:t>
            </a:r>
            <a:r>
              <a:rPr lang="en-US" sz="1800" dirty="0"/>
              <a:t>340 the expansion joints extent through the concrete and 1 inch through the subgrade.</a:t>
            </a:r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7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8287693" cy="35993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Project meets the standards for accessible design (ADA) </a:t>
            </a:r>
          </a:p>
          <a:p>
            <a:endParaRPr lang="en-US" dirty="0"/>
          </a:p>
          <a:p>
            <a:r>
              <a:rPr lang="en-US" dirty="0" smtClean="0"/>
              <a:t>Low </a:t>
            </a:r>
            <a:r>
              <a:rPr lang="en-US" dirty="0" smtClean="0"/>
              <a:t>Impact Development is not required.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Bench </a:t>
            </a:r>
            <a:r>
              <a:rPr lang="en-US" dirty="0" smtClean="0"/>
              <a:t>area </a:t>
            </a:r>
            <a:r>
              <a:rPr lang="en-US" dirty="0" smtClean="0"/>
              <a:t>will have </a:t>
            </a:r>
            <a:r>
              <a:rPr lang="en-US" dirty="0" smtClean="0"/>
              <a:t>two 8 ft long benches </a:t>
            </a:r>
            <a:r>
              <a:rPr lang="en-US" dirty="0" smtClean="0"/>
              <a:t>on one side of the court.</a:t>
            </a:r>
          </a:p>
          <a:p>
            <a:pPr lvl="1"/>
            <a:r>
              <a:rPr lang="en-US" dirty="0"/>
              <a:t>The Pavement Area= </a:t>
            </a:r>
            <a:r>
              <a:rPr lang="en-US" dirty="0" smtClean="0"/>
              <a:t>20</a:t>
            </a:r>
            <a:r>
              <a:rPr lang="en-US" dirty="0" smtClean="0"/>
              <a:t>ftx3ft= 60 ft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Traffic Analysis: </a:t>
            </a:r>
          </a:p>
          <a:p>
            <a:pPr lvl="1"/>
            <a:r>
              <a:rPr lang="en-US" dirty="0" smtClean="0"/>
              <a:t>Installing “No parking” </a:t>
            </a:r>
            <a:r>
              <a:rPr lang="en-US" dirty="0" smtClean="0"/>
              <a:t>signage</a:t>
            </a:r>
            <a:r>
              <a:rPr lang="en-US" baseline="30000" dirty="0" smtClean="0"/>
              <a:t/>
            </a:r>
            <a:br>
              <a:rPr lang="en-US" baseline="30000" dirty="0" smtClean="0"/>
            </a:b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014" y="2967273"/>
            <a:ext cx="2338516" cy="23385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68014" y="5305789"/>
            <a:ext cx="2338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http://commons.wikimedia.org/wiki/File:Singapore_Road_Signs_-_Restrictive_Sign_-_No_Parking.svg</a:t>
            </a:r>
          </a:p>
        </p:txBody>
      </p:sp>
    </p:spTree>
    <p:extLst>
      <p:ext uri="{BB962C8B-B14F-4D97-AF65-F5344CB8AC3E}">
        <p14:creationId xmlns:p14="http://schemas.microsoft.com/office/powerpoint/2010/main" val="419075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Analysis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8736625"/>
              </p:ext>
            </p:extLst>
          </p:nvPr>
        </p:nvGraphicFramePr>
        <p:xfrm>
          <a:off x="1458096" y="2866766"/>
          <a:ext cx="8526162" cy="2718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3081"/>
                <a:gridCol w="4263081"/>
              </a:tblGrid>
              <a:tr h="67962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 Cost of Engineering Services and Implementation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96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Engineering Services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$ 28680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96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Implementation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 </a:t>
                      </a:r>
                      <a:r>
                        <a:rPr lang="en-US" sz="2400" dirty="0" smtClean="0">
                          <a:effectLst/>
                        </a:rPr>
                        <a:t>13250.55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96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 Cost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 </a:t>
                      </a:r>
                      <a:r>
                        <a:rPr lang="en-US" sz="2400" dirty="0" smtClean="0">
                          <a:effectLst/>
                        </a:rPr>
                        <a:t>41930.55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74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Design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1" y="623329"/>
            <a:ext cx="7074924" cy="619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3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45091" y="2857806"/>
            <a:ext cx="90843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/>
              <a:t>Questions ?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188749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Stakeholders, Client and Technical Advisor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24139" y="2340615"/>
            <a:ext cx="3057253" cy="2235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21" y="2340615"/>
            <a:ext cx="2758618" cy="2397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5870" y="2340615"/>
            <a:ext cx="2338452" cy="2496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2109" y="4947703"/>
            <a:ext cx="3335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Client: Dr. Edward </a:t>
            </a:r>
            <a:r>
              <a:rPr lang="en-US" sz="2000" dirty="0" err="1" smtClean="0"/>
              <a:t>Smaglik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385870" y="5147758"/>
            <a:ext cx="2436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Technical Advisor: Mr. Mark Lamer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111186" y="4737640"/>
            <a:ext cx="3170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Stakeholder:</a:t>
            </a:r>
          </a:p>
          <a:p>
            <a:r>
              <a:rPr lang="en-US" sz="2000" dirty="0" smtClean="0"/>
              <a:t>Homeowner Association  Management Company </a:t>
            </a:r>
            <a:endParaRPr lang="en-US" sz="20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0321" y="4737640"/>
            <a:ext cx="27586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http://www.research.nau.edu/newsletter/spring2011/aztrans.aspx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5870" y="4836913"/>
            <a:ext cx="233845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http://</a:t>
            </a:r>
            <a:r>
              <a:rPr lang="en-US" sz="500" dirty="0" smtClean="0"/>
              <a:t>nau.edu/CEFNS/Engineering/CivilEnvironmental/Directory/Lamer</a:t>
            </a:r>
            <a:r>
              <a:rPr lang="en-US" sz="500" dirty="0"/>
              <a:t>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24139" y="4576503"/>
            <a:ext cx="305725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http://www.hoamco.com/</a:t>
            </a:r>
          </a:p>
        </p:txBody>
      </p:sp>
    </p:spTree>
    <p:extLst>
      <p:ext uri="{BB962C8B-B14F-4D97-AF65-F5344CB8AC3E}">
        <p14:creationId xmlns:p14="http://schemas.microsoft.com/office/powerpoint/2010/main" val="65008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5094314" cy="3934718"/>
          </a:xfrm>
        </p:spPr>
        <p:txBody>
          <a:bodyPr/>
          <a:lstStyle/>
          <a:p>
            <a:r>
              <a:rPr lang="en-US" dirty="0" smtClean="0"/>
              <a:t>Designing a full </a:t>
            </a:r>
            <a:r>
              <a:rPr lang="en-US" dirty="0"/>
              <a:t>basketball court </a:t>
            </a:r>
            <a:r>
              <a:rPr lang="en-US" dirty="0" smtClean="0"/>
              <a:t>with </a:t>
            </a:r>
            <a:r>
              <a:rPr lang="en-US" dirty="0"/>
              <a:t>maintaining the existing drainage </a:t>
            </a:r>
            <a:r>
              <a:rPr lang="en-US" dirty="0" smtClean="0"/>
              <a:t>system.</a:t>
            </a:r>
          </a:p>
          <a:p>
            <a:r>
              <a:rPr lang="en-US" dirty="0" smtClean="0"/>
              <a:t>Location:</a:t>
            </a:r>
            <a:br>
              <a:rPr lang="en-US" dirty="0" smtClean="0"/>
            </a:br>
            <a:r>
              <a:rPr lang="en-US" dirty="0" smtClean="0"/>
              <a:t>Ponderosa trails unit eight. </a:t>
            </a:r>
          </a:p>
          <a:p>
            <a:r>
              <a:rPr lang="en-US" dirty="0" smtClean="0"/>
              <a:t>Area </a:t>
            </a:r>
            <a:r>
              <a:rPr lang="en-US" dirty="0"/>
              <a:t>of the empty land is:</a:t>
            </a:r>
          </a:p>
          <a:p>
            <a:pPr marL="0" indent="0">
              <a:buNone/>
            </a:pPr>
            <a:r>
              <a:rPr lang="en-US" dirty="0"/>
              <a:t>	0.57 </a:t>
            </a:r>
            <a:r>
              <a:rPr lang="en-US" dirty="0" smtClean="0"/>
              <a:t>Acres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636" y="1983984"/>
            <a:ext cx="5681061" cy="4482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74636" y="6488668"/>
            <a:ext cx="570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aken </a:t>
            </a:r>
            <a:r>
              <a:rPr lang="en-US" dirty="0" smtClean="0"/>
              <a:t>from Google Maps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6256356" cy="3599316"/>
          </a:xfrm>
        </p:spPr>
        <p:txBody>
          <a:bodyPr/>
          <a:lstStyle/>
          <a:p>
            <a:r>
              <a:rPr lang="en-US" dirty="0" smtClean="0"/>
              <a:t>The land is located by interstate I-17</a:t>
            </a:r>
          </a:p>
          <a:p>
            <a:r>
              <a:rPr lang="en-US" dirty="0" smtClean="0"/>
              <a:t>Existing sub-basin approximately 1/3 of the total area</a:t>
            </a:r>
          </a:p>
          <a:p>
            <a:r>
              <a:rPr lang="en-US" dirty="0" smtClean="0"/>
              <a:t>Two barrel circular culverts</a:t>
            </a:r>
          </a:p>
          <a:p>
            <a:r>
              <a:rPr lang="en-US" dirty="0" smtClean="0"/>
              <a:t>Trees on the way of the proposed design</a:t>
            </a:r>
          </a:p>
          <a:p>
            <a:r>
              <a:rPr lang="en-US" dirty="0" smtClean="0"/>
              <a:t>Sided by houses </a:t>
            </a:r>
          </a:p>
          <a:p>
            <a:r>
              <a:rPr lang="en-US" dirty="0" smtClean="0"/>
              <a:t>No parking spots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191" y="4334450"/>
            <a:ext cx="3300492" cy="21449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26434" y="6465402"/>
            <a:ext cx="3213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Taken by </a:t>
            </a:r>
            <a:r>
              <a:rPr lang="en-US" dirty="0" err="1" smtClean="0"/>
              <a:t>Daij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056" y="279420"/>
            <a:ext cx="3940761" cy="36997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71056" y="3979124"/>
            <a:ext cx="39407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https://gismaps.coconino.az.gov/ParcelViewer/</a:t>
            </a:r>
          </a:p>
        </p:txBody>
      </p:sp>
    </p:spTree>
    <p:extLst>
      <p:ext uri="{BB962C8B-B14F-4D97-AF65-F5344CB8AC3E}">
        <p14:creationId xmlns:p14="http://schemas.microsoft.com/office/powerpoint/2010/main" val="313457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Project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Developing the site.</a:t>
            </a:r>
          </a:p>
          <a:p>
            <a:r>
              <a:rPr lang="en-US" dirty="0" smtClean="0"/>
              <a:t>Make use of the empty land to become a basketball court.</a:t>
            </a:r>
          </a:p>
          <a:p>
            <a:r>
              <a:rPr lang="en-US" dirty="0" smtClean="0"/>
              <a:t>Meeting </a:t>
            </a:r>
            <a:r>
              <a:rPr lang="en-US" dirty="0"/>
              <a:t>the </a:t>
            </a:r>
            <a:r>
              <a:rPr lang="en-US" dirty="0" smtClean="0"/>
              <a:t>residents’ satisfaction</a:t>
            </a:r>
            <a:r>
              <a:rPr lang="en-US" dirty="0"/>
              <a:t> </a:t>
            </a:r>
            <a:r>
              <a:rPr lang="en-US" dirty="0" smtClean="0"/>
              <a:t>and the community.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01" y="3771896"/>
            <a:ext cx="4000500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87001" y="6438896"/>
            <a:ext cx="4000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http://www.miamitownship.com/182/Basketball-Hoop-Policy</a:t>
            </a:r>
          </a:p>
        </p:txBody>
      </p:sp>
    </p:spTree>
    <p:extLst>
      <p:ext uri="{BB962C8B-B14F-4D97-AF65-F5344CB8AC3E}">
        <p14:creationId xmlns:p14="http://schemas.microsoft.com/office/powerpoint/2010/main" val="365023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List of Tasks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923281"/>
            <a:ext cx="10501201" cy="2781779"/>
          </a:xfrm>
        </p:spPr>
        <p:txBody>
          <a:bodyPr numCol="2">
            <a:normAutofit/>
          </a:bodyPr>
          <a:lstStyle/>
          <a:p>
            <a:r>
              <a:rPr lang="en-US" sz="2800" dirty="0" smtClean="0"/>
              <a:t>Task </a:t>
            </a:r>
            <a:r>
              <a:rPr lang="en-US" sz="2800" dirty="0"/>
              <a:t>1: Project </a:t>
            </a:r>
            <a:r>
              <a:rPr lang="en-US" sz="2800" dirty="0" smtClean="0"/>
              <a:t>Management</a:t>
            </a:r>
            <a:endParaRPr lang="en-US" sz="2800" dirty="0"/>
          </a:p>
          <a:p>
            <a:r>
              <a:rPr lang="en-US" sz="2800" dirty="0"/>
              <a:t>Task 2: Data Collection </a:t>
            </a:r>
          </a:p>
          <a:p>
            <a:r>
              <a:rPr lang="en-US" sz="2800" dirty="0"/>
              <a:t>Task 3: </a:t>
            </a:r>
            <a:r>
              <a:rPr lang="en-US" sz="2800" dirty="0" smtClean="0"/>
              <a:t>Surveying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Task </a:t>
            </a:r>
            <a:r>
              <a:rPr lang="en-US" sz="2800" dirty="0"/>
              <a:t>4: Drainage </a:t>
            </a:r>
          </a:p>
          <a:p>
            <a:r>
              <a:rPr lang="en-US" sz="2800" dirty="0"/>
              <a:t>Task 5: Additional Features </a:t>
            </a:r>
          </a:p>
          <a:p>
            <a:r>
              <a:rPr lang="en-US" sz="2800" dirty="0" smtClean="0"/>
              <a:t>Task 6: </a:t>
            </a:r>
            <a:r>
              <a:rPr lang="en-US" sz="2800" dirty="0"/>
              <a:t>Final Design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3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57809" y="2156792"/>
            <a:ext cx="11678478" cy="445273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/>
              <a:t>Policies</a:t>
            </a:r>
            <a:r>
              <a:rPr lang="en-US" sz="2400" dirty="0"/>
              <a:t>, regulations and information </a:t>
            </a:r>
            <a:r>
              <a:rPr lang="en-US" sz="2400" dirty="0" smtClean="0"/>
              <a:t>research.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 smtClean="0"/>
              <a:t>Ponderosa </a:t>
            </a:r>
            <a:r>
              <a:rPr lang="en-US" sz="2400" dirty="0"/>
              <a:t>Trails Unit Eight Construction </a:t>
            </a:r>
            <a:r>
              <a:rPr lang="en-US" sz="2400" dirty="0" smtClean="0"/>
              <a:t>Plans and </a:t>
            </a:r>
            <a:r>
              <a:rPr lang="en-US" sz="2400" dirty="0"/>
              <a:t>D</a:t>
            </a:r>
            <a:r>
              <a:rPr lang="en-US" sz="2400" dirty="0" smtClean="0"/>
              <a:t>rainage </a:t>
            </a:r>
            <a:r>
              <a:rPr lang="en-US" sz="2400" dirty="0"/>
              <a:t>R</a:t>
            </a:r>
            <a:r>
              <a:rPr lang="en-US" sz="2400" dirty="0" smtClean="0"/>
              <a:t>eport </a:t>
            </a:r>
            <a:r>
              <a:rPr lang="en-US" sz="2400" dirty="0"/>
              <a:t>done by Woodson Engineering and Surveying, </a:t>
            </a:r>
            <a:r>
              <a:rPr lang="en-US" sz="2400" dirty="0" smtClean="0"/>
              <a:t>Inc.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 smtClean="0"/>
              <a:t>Flagstaff </a:t>
            </a:r>
            <a:r>
              <a:rPr lang="en-US" sz="2400" dirty="0"/>
              <a:t>City Code, Title </a:t>
            </a:r>
            <a:r>
              <a:rPr lang="en-US" sz="2400" dirty="0" smtClean="0"/>
              <a:t>10 and 13, </a:t>
            </a:r>
            <a:r>
              <a:rPr lang="en-US" sz="2400" dirty="0"/>
              <a:t>Flagstaff Zoning </a:t>
            </a:r>
            <a:r>
              <a:rPr lang="en-US" sz="2400" dirty="0" smtClean="0"/>
              <a:t>Code and Engineering Design Standards and Specifications for New Infrastructure.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 smtClean="0"/>
              <a:t>Detention </a:t>
            </a:r>
            <a:r>
              <a:rPr lang="en-US" sz="2400" dirty="0"/>
              <a:t>Basin Requirements - City Of Flagstaff </a:t>
            </a:r>
            <a:r>
              <a:rPr lang="en-US" sz="2400" dirty="0" err="1" smtClean="0"/>
              <a:t>Stormwater</a:t>
            </a:r>
            <a:r>
              <a:rPr lang="en-US" sz="2400" dirty="0" smtClean="0"/>
              <a:t> </a:t>
            </a:r>
            <a:r>
              <a:rPr lang="en-US" sz="2400" dirty="0"/>
              <a:t>Design Manual (</a:t>
            </a:r>
            <a:r>
              <a:rPr lang="en-US" sz="2400" dirty="0" smtClean="0"/>
              <a:t>Ch.8)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 smtClean="0"/>
              <a:t>Low </a:t>
            </a:r>
            <a:r>
              <a:rPr lang="en-US" sz="2400" dirty="0"/>
              <a:t>Impact </a:t>
            </a:r>
            <a:r>
              <a:rPr lang="en-US" sz="2400" dirty="0" smtClean="0"/>
              <a:t>Development - Guidance </a:t>
            </a:r>
            <a:r>
              <a:rPr lang="en-US" sz="2400" dirty="0"/>
              <a:t>Manual for Site Design and Implementation </a:t>
            </a:r>
            <a:endParaRPr lang="en-US" sz="2400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 smtClean="0"/>
              <a:t>Maricopa Association of Governments</a:t>
            </a:r>
          </a:p>
          <a:p>
            <a:pPr marL="914400" lvl="2" indent="0">
              <a:buNone/>
            </a:pPr>
            <a:r>
              <a:rPr lang="en-US" dirty="0" smtClean="0"/>
              <a:t> </a:t>
            </a:r>
          </a:p>
          <a:p>
            <a:pPr marL="914400" lvl="2" indent="0">
              <a:buNone/>
            </a:pPr>
            <a:endParaRPr lang="en-US" sz="2200" dirty="0"/>
          </a:p>
          <a:p>
            <a:pPr lvl="2">
              <a:buFont typeface="Courier New" panose="02070309020205020404" pitchFamily="49" charset="0"/>
              <a:buChar char="o"/>
            </a:pPr>
            <a:endParaRPr lang="en-US" sz="2200" dirty="0"/>
          </a:p>
          <a:p>
            <a:pPr lvl="2">
              <a:buFont typeface="Courier New" panose="02070309020205020404" pitchFamily="49" charset="0"/>
              <a:buChar char="o"/>
            </a:pPr>
            <a:endParaRPr lang="en-US" sz="2200" dirty="0"/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7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43" y="2197726"/>
            <a:ext cx="7270983" cy="2036344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Total station and data collector were used to shoot 276 points.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Auto level and measuring tape were used to determine the existing culvert dimensions, elevation and slope. 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950999"/>
              </p:ext>
            </p:extLst>
          </p:nvPr>
        </p:nvGraphicFramePr>
        <p:xfrm>
          <a:off x="263179" y="4372782"/>
          <a:ext cx="7479403" cy="1759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2601"/>
                <a:gridCol w="2493401"/>
                <a:gridCol w="2493401"/>
              </a:tblGrid>
              <a:tr h="4399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Parameters</a:t>
                      </a:r>
                      <a:endParaRPr lang="en-US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Culvert 1</a:t>
                      </a:r>
                      <a:endParaRPr lang="en-US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Culvert 2</a:t>
                      </a:r>
                      <a:endParaRPr lang="en-US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99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Diameter (ft)</a:t>
                      </a:r>
                      <a:endParaRPr lang="en-US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99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Length (ft)</a:t>
                      </a:r>
                      <a:endParaRPr lang="en-US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80.65</a:t>
                      </a:r>
                      <a:endParaRPr lang="en-US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80.65</a:t>
                      </a:r>
                      <a:endParaRPr lang="en-US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99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Slope (ft/ft)</a:t>
                      </a:r>
                      <a:endParaRPr lang="en-US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0.0005</a:t>
                      </a:r>
                      <a:endParaRPr lang="en-US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0.0006</a:t>
                      </a:r>
                      <a:endParaRPr lang="en-US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87951" y="6102038"/>
            <a:ext cx="3269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Points Layout from AutoCAD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951" y="2058300"/>
            <a:ext cx="4110681" cy="405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6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895</TotalTime>
  <Words>1096</Words>
  <Application>Microsoft Office PowerPoint</Application>
  <PresentationFormat>Widescreen</PresentationFormat>
  <Paragraphs>420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 Math</vt:lpstr>
      <vt:lpstr>Courier New</vt:lpstr>
      <vt:lpstr>Times New Roman</vt:lpstr>
      <vt:lpstr>Trebuchet MS</vt:lpstr>
      <vt:lpstr>Berlin</vt:lpstr>
      <vt:lpstr>BASKETBALL COURT DESIGN </vt:lpstr>
      <vt:lpstr>Overview </vt:lpstr>
      <vt:lpstr>Stakeholders, Client and Technical Advisor </vt:lpstr>
      <vt:lpstr>Project Description</vt:lpstr>
      <vt:lpstr>Current Conditions</vt:lpstr>
      <vt:lpstr>Purpose of The Project </vt:lpstr>
      <vt:lpstr>Project List of Tasks </vt:lpstr>
      <vt:lpstr>Data Collection</vt:lpstr>
      <vt:lpstr>Surveying </vt:lpstr>
      <vt:lpstr>Topographic map</vt:lpstr>
      <vt:lpstr>Drainage (Hydrology)</vt:lpstr>
      <vt:lpstr>Drainage (Hydrology)</vt:lpstr>
      <vt:lpstr>Drainage (Hydrology)</vt:lpstr>
      <vt:lpstr>Drainage (Hydrology) </vt:lpstr>
      <vt:lpstr>Hydraulics</vt:lpstr>
      <vt:lpstr>Hydraulics</vt:lpstr>
      <vt:lpstr>Hydraulics</vt:lpstr>
      <vt:lpstr>Hydraulics </vt:lpstr>
      <vt:lpstr>Hydraulics</vt:lpstr>
      <vt:lpstr>Additional Features </vt:lpstr>
      <vt:lpstr>Additional Features</vt:lpstr>
      <vt:lpstr>Additional Features</vt:lpstr>
      <vt:lpstr>Additional Features</vt:lpstr>
      <vt:lpstr>Costs Analysis </vt:lpstr>
      <vt:lpstr>Final Design </vt:lpstr>
      <vt:lpstr>PowerPoint Presentation</vt:lpstr>
    </vt:vector>
  </TitlesOfParts>
  <Company>Northern Arizona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BASKETBALL COURT DESIGN</dc:title>
  <dc:creator>Adel Mohammed Alnasser</dc:creator>
  <cp:lastModifiedBy>Adel Mohammed Alnasser</cp:lastModifiedBy>
  <cp:revision>83</cp:revision>
  <dcterms:created xsi:type="dcterms:W3CDTF">2014-12-02T01:04:45Z</dcterms:created>
  <dcterms:modified xsi:type="dcterms:W3CDTF">2014-12-04T23:44:15Z</dcterms:modified>
</cp:coreProperties>
</file>